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E642EED-408B-4CC8-B37B-BF87CE1763B1}" type="datetimeFigureOut">
              <a:rPr lang="en-US" smtClean="0"/>
              <a:t>2/19/2011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731EA81-FFB5-4579-8D46-F0F86352125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E642EED-408B-4CC8-B37B-BF87CE1763B1}" type="datetimeFigureOut">
              <a:rPr lang="en-US" smtClean="0"/>
              <a:t>2/19/2011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1EA81-FFB5-4579-8D46-F0F86352125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E642EED-408B-4CC8-B37B-BF87CE1763B1}" type="datetimeFigureOut">
              <a:rPr lang="en-US" smtClean="0"/>
              <a:t>2/19/2011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1EA81-FFB5-4579-8D46-F0F86352125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E642EED-408B-4CC8-B37B-BF87CE1763B1}" type="datetimeFigureOut">
              <a:rPr lang="en-US" smtClean="0"/>
              <a:t>2/19/2011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1EA81-FFB5-4579-8D46-F0F86352125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E642EED-408B-4CC8-B37B-BF87CE1763B1}" type="datetimeFigureOut">
              <a:rPr lang="en-US" smtClean="0"/>
              <a:t>2/19/2011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1EA81-FFB5-4579-8D46-F0F86352125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E642EED-408B-4CC8-B37B-BF87CE1763B1}" type="datetimeFigureOut">
              <a:rPr lang="en-US" smtClean="0"/>
              <a:t>2/19/2011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1EA81-FFB5-4579-8D46-F0F86352125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E642EED-408B-4CC8-B37B-BF87CE1763B1}" type="datetimeFigureOut">
              <a:rPr lang="en-US" smtClean="0"/>
              <a:t>2/19/2011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31EA81-FFB5-4579-8D46-F0F86352125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E642EED-408B-4CC8-B37B-BF87CE1763B1}" type="datetimeFigureOut">
              <a:rPr lang="en-US" smtClean="0"/>
              <a:t>2/19/2011</a:t>
            </a:fld>
            <a:endParaRPr lang="en-US"/>
          </a:p>
        </p:txBody>
      </p:sp>
      <p:sp>
        <p:nvSpPr>
          <p:cNvPr id="8" name="Slide Number Placeholder 7"/>
          <p:cNvSpPr>
            <a:spLocks noGrp="1"/>
          </p:cNvSpPr>
          <p:nvPr>
            <p:ph type="sldNum" sz="quarter" idx="11"/>
          </p:nvPr>
        </p:nvSpPr>
        <p:spPr/>
        <p:txBody>
          <a:bodyPr/>
          <a:lstStyle/>
          <a:p>
            <a:fld id="{6731EA81-FFB5-4579-8D46-F0F863521252}"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642EED-408B-4CC8-B37B-BF87CE1763B1}" type="datetimeFigureOut">
              <a:rPr lang="en-US" smtClean="0"/>
              <a:t>2/19/2011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31EA81-FFB5-4579-8D46-F0F86352125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E642EED-408B-4CC8-B37B-BF87CE1763B1}" type="datetimeFigureOut">
              <a:rPr lang="en-US" smtClean="0"/>
              <a:t>2/19/2011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6731EA81-FFB5-4579-8D46-F0F86352125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1E642EED-408B-4CC8-B37B-BF87CE1763B1}" type="datetimeFigureOut">
              <a:rPr lang="en-US" smtClean="0"/>
              <a:t>2/19/2011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1EA81-FFB5-4579-8D46-F0F86352125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E642EED-408B-4CC8-B37B-BF87CE1763B1}" type="datetimeFigureOut">
              <a:rPr lang="en-US" smtClean="0"/>
              <a:t>2/19/2011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731EA81-FFB5-4579-8D46-F0F86352125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305800" cy="1143000"/>
          </a:xfrm>
        </p:spPr>
        <p:txBody>
          <a:bodyPr>
            <a:noAutofit/>
          </a:bodyPr>
          <a:lstStyle/>
          <a:p>
            <a:r>
              <a:rPr lang="en-US" sz="3000" dirty="0" smtClean="0"/>
              <a:t>Andrea’s Information Problem Solving Lesson: </a:t>
            </a:r>
            <a:br>
              <a:rPr lang="en-US" sz="3000" dirty="0" smtClean="0"/>
            </a:br>
            <a:r>
              <a:rPr lang="en-US" sz="3000" dirty="0" smtClean="0"/>
              <a:t>Researching the Validity of a Piece of Information</a:t>
            </a:r>
            <a:endParaRPr lang="en-US" sz="3000" dirty="0"/>
          </a:p>
        </p:txBody>
      </p:sp>
      <p:sp>
        <p:nvSpPr>
          <p:cNvPr id="5" name="Content Placeholder 4"/>
          <p:cNvSpPr>
            <a:spLocks noGrp="1"/>
          </p:cNvSpPr>
          <p:nvPr>
            <p:ph idx="1"/>
          </p:nvPr>
        </p:nvSpPr>
        <p:spPr/>
        <p:txBody>
          <a:bodyPr>
            <a:normAutofit fontScale="62500" lnSpcReduction="20000"/>
          </a:bodyPr>
          <a:lstStyle/>
          <a:p>
            <a:pPr>
              <a:buNone/>
            </a:pPr>
            <a:r>
              <a:rPr lang="en-US" dirty="0" smtClean="0"/>
              <a:t>Information Problem:</a:t>
            </a:r>
          </a:p>
          <a:p>
            <a:r>
              <a:rPr lang="en-US" dirty="0" smtClean="0"/>
              <a:t>Students will search provided resources for information that will either prove or disprove an assigned claim about bats.</a:t>
            </a:r>
          </a:p>
          <a:p>
            <a:pPr>
              <a:buNone/>
            </a:pPr>
            <a:endParaRPr lang="en-US" dirty="0" smtClean="0"/>
          </a:p>
          <a:p>
            <a:pPr>
              <a:buNone/>
            </a:pPr>
            <a:r>
              <a:rPr lang="en-US" dirty="0" smtClean="0"/>
              <a:t>Objectives:</a:t>
            </a:r>
          </a:p>
          <a:p>
            <a:r>
              <a:rPr lang="en-US" dirty="0" smtClean="0"/>
              <a:t>Students will utilize reading comprehension skills to determine the validity of a given piece of information with 95% accuracy.</a:t>
            </a:r>
          </a:p>
          <a:p>
            <a:r>
              <a:rPr lang="en-US" dirty="0" smtClean="0"/>
              <a:t>Students will develop research skills by utilizing books and the Internet to locate information and report findings with 95% accuracy.</a:t>
            </a:r>
          </a:p>
          <a:p>
            <a:pPr>
              <a:buNone/>
            </a:pPr>
            <a:endParaRPr lang="en-US" dirty="0" smtClean="0"/>
          </a:p>
          <a:p>
            <a:pPr>
              <a:buNone/>
            </a:pPr>
            <a:r>
              <a:rPr lang="en-US" dirty="0" smtClean="0"/>
              <a:t>Standards:</a:t>
            </a:r>
          </a:p>
          <a:p>
            <a:r>
              <a:rPr lang="en-US" dirty="0" smtClean="0"/>
              <a:t>5.A.1a  Identify questions and gather information.</a:t>
            </a:r>
          </a:p>
          <a:p>
            <a:r>
              <a:rPr lang="en-US" dirty="0" smtClean="0"/>
              <a:t>5.A.1b  Locate information using a variety of resources.</a:t>
            </a:r>
          </a:p>
          <a:p>
            <a:r>
              <a:rPr lang="en-US" dirty="0" smtClean="0"/>
              <a:t>5.C.2b  Prepare and deliver oral presentations based on inquiry or research.</a:t>
            </a:r>
          </a:p>
          <a:p>
            <a:pPr>
              <a:buNone/>
            </a:pPr>
            <a:endParaRPr lang="en-US" dirty="0"/>
          </a:p>
        </p:txBody>
      </p:sp>
      <p:pic>
        <p:nvPicPr>
          <p:cNvPr id="6" name="Picture 5" descr="Batman.jpg"/>
          <p:cNvPicPr>
            <a:picLocks noChangeAspect="1"/>
          </p:cNvPicPr>
          <p:nvPr/>
        </p:nvPicPr>
        <p:blipFill>
          <a:blip r:embed="rId2" cstate="print"/>
          <a:stretch>
            <a:fillRect/>
          </a:stretch>
        </p:blipFill>
        <p:spPr>
          <a:xfrm>
            <a:off x="7772400" y="4876800"/>
            <a:ext cx="1202998" cy="16764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Based on Super3</a:t>
            </a:r>
            <a:endParaRPr lang="en-US" dirty="0"/>
          </a:p>
        </p:txBody>
      </p:sp>
      <p:sp>
        <p:nvSpPr>
          <p:cNvPr id="3" name="Content Placeholder 2"/>
          <p:cNvSpPr>
            <a:spLocks noGrp="1"/>
          </p:cNvSpPr>
          <p:nvPr>
            <p:ph idx="1"/>
          </p:nvPr>
        </p:nvSpPr>
        <p:spPr>
          <a:xfrm>
            <a:off x="228600" y="1600200"/>
            <a:ext cx="8610600" cy="4572000"/>
          </a:xfrm>
        </p:spPr>
        <p:txBody>
          <a:bodyPr>
            <a:normAutofit fontScale="47500" lnSpcReduction="20000"/>
          </a:bodyPr>
          <a:lstStyle/>
          <a:p>
            <a:pPr lvl="0">
              <a:buNone/>
            </a:pPr>
            <a:r>
              <a:rPr lang="en-US" sz="4200" dirty="0" smtClean="0"/>
              <a:t>Plan</a:t>
            </a:r>
          </a:p>
          <a:p>
            <a:pPr lvl="0"/>
            <a:r>
              <a:rPr lang="en-US" sz="4200" dirty="0" smtClean="0"/>
              <a:t>After splitting into groups of 2 and receiving the handouts listed below, each group will choose a claim they wish to research.</a:t>
            </a:r>
          </a:p>
          <a:p>
            <a:pPr lvl="0"/>
            <a:r>
              <a:rPr lang="en-US" sz="4200" dirty="0" smtClean="0"/>
              <a:t>Partners will then briefly discuss what sort of research strategy to use, deciding which resources to check first and how to locate the desired information in each source (what keywords to use, what topics to look for in the index, etc.)</a:t>
            </a:r>
          </a:p>
          <a:p>
            <a:pPr lvl="0">
              <a:buNone/>
            </a:pPr>
            <a:r>
              <a:rPr lang="en-US" sz="4200" dirty="0" smtClean="0"/>
              <a:t>Do</a:t>
            </a:r>
          </a:p>
          <a:p>
            <a:pPr lvl="0"/>
            <a:r>
              <a:rPr lang="en-US" sz="4200" dirty="0" smtClean="0"/>
              <a:t>Each group will then use the classroom computers/computer lab and the provided reference books to locate information about their claim. Students need to find information from at least 2 different sources, preferably at least one online and one book source.</a:t>
            </a:r>
          </a:p>
          <a:p>
            <a:pPr lvl="0"/>
            <a:r>
              <a:rPr lang="en-US" sz="4200" dirty="0" smtClean="0"/>
              <a:t>Each group will use their report worksheets to take notes from the sources they locate. Notes should be </a:t>
            </a:r>
            <a:r>
              <a:rPr lang="en-US" sz="4200" b="1" dirty="0" smtClean="0"/>
              <a:t>paraphrased</a:t>
            </a:r>
            <a:r>
              <a:rPr lang="en-US" sz="4200" dirty="0" smtClean="0"/>
              <a:t>, </a:t>
            </a:r>
            <a:r>
              <a:rPr lang="en-US" sz="4200" b="1" dirty="0" smtClean="0"/>
              <a:t>not copied</a:t>
            </a:r>
            <a:r>
              <a:rPr lang="en-US" sz="4200" dirty="0" smtClean="0"/>
              <a:t>. </a:t>
            </a:r>
          </a:p>
          <a:p>
            <a:pPr lvl="0"/>
            <a:r>
              <a:rPr lang="en-US" sz="4200" dirty="0" smtClean="0"/>
              <a:t>The groups will analyze the information they have found to determine whether or not their assigned claim is true or false.</a:t>
            </a:r>
          </a:p>
          <a:p>
            <a:pPr>
              <a:buNone/>
            </a:pPr>
            <a:endParaRPr lang="en-US" dirty="0"/>
          </a:p>
        </p:txBody>
      </p:sp>
      <p:pic>
        <p:nvPicPr>
          <p:cNvPr id="4" name="Picture 3" descr="BumblebeeBat.bmp"/>
          <p:cNvPicPr>
            <a:picLocks noChangeAspect="1"/>
          </p:cNvPicPr>
          <p:nvPr/>
        </p:nvPicPr>
        <p:blipFill>
          <a:blip r:embed="rId2" cstate="print"/>
          <a:stretch>
            <a:fillRect/>
          </a:stretch>
        </p:blipFill>
        <p:spPr>
          <a:xfrm>
            <a:off x="7162800" y="533400"/>
            <a:ext cx="1495425" cy="9906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cont.</a:t>
            </a:r>
            <a:endParaRPr lang="en-US" dirty="0"/>
          </a:p>
        </p:txBody>
      </p:sp>
      <p:sp>
        <p:nvSpPr>
          <p:cNvPr id="3" name="Content Placeholder 2"/>
          <p:cNvSpPr>
            <a:spLocks noGrp="1"/>
          </p:cNvSpPr>
          <p:nvPr>
            <p:ph idx="1"/>
          </p:nvPr>
        </p:nvSpPr>
        <p:spPr>
          <a:xfrm>
            <a:off x="457200" y="1600200"/>
            <a:ext cx="8229600" cy="5029200"/>
          </a:xfrm>
        </p:spPr>
        <p:txBody>
          <a:bodyPr>
            <a:normAutofit fontScale="47500" lnSpcReduction="20000"/>
          </a:bodyPr>
          <a:lstStyle/>
          <a:p>
            <a:pPr lvl="0">
              <a:buNone/>
            </a:pPr>
            <a:r>
              <a:rPr lang="en-US" sz="3400" dirty="0" smtClean="0"/>
              <a:t>Review</a:t>
            </a:r>
          </a:p>
          <a:p>
            <a:pPr lvl="0"/>
            <a:r>
              <a:rPr lang="en-US" sz="3400" dirty="0" smtClean="0"/>
              <a:t>Groups will take turns sharing their information with the rest of the class and describe their search process.</a:t>
            </a:r>
          </a:p>
          <a:p>
            <a:pPr lvl="0"/>
            <a:r>
              <a:rPr lang="en-US" sz="3400" dirty="0" smtClean="0"/>
              <a:t>The claims will then be separated into two lists to be displayed in the classroom: a Bat Facts list, and a Bat Myths list.</a:t>
            </a:r>
          </a:p>
          <a:p>
            <a:pPr lvl="0"/>
            <a:r>
              <a:rPr lang="en-US" sz="3400" dirty="0" smtClean="0"/>
              <a:t>Students will then be asked how they feel about bats now that they have learned more about what bats are really like. Has their opinion changed? How could they used what they have learned to help in the bat conservation effort?</a:t>
            </a:r>
          </a:p>
          <a:p>
            <a:pPr>
              <a:buNone/>
            </a:pPr>
            <a:endParaRPr lang="en-US" sz="3400" dirty="0" smtClean="0"/>
          </a:p>
          <a:p>
            <a:pPr>
              <a:buNone/>
            </a:pPr>
            <a:r>
              <a:rPr lang="en-US" sz="3400" dirty="0" smtClean="0"/>
              <a:t>Evaluation</a:t>
            </a:r>
            <a:r>
              <a:rPr lang="en-US" sz="3400" dirty="0" smtClean="0"/>
              <a:t>:</a:t>
            </a:r>
          </a:p>
          <a:p>
            <a:pPr>
              <a:buNone/>
            </a:pPr>
            <a:r>
              <a:rPr lang="en-US" sz="3400" dirty="0" smtClean="0"/>
              <a:t>	Each </a:t>
            </a:r>
            <a:r>
              <a:rPr lang="en-US" sz="3400" dirty="0" smtClean="0"/>
              <a:t>partner group will be expected to completely fill out their Claim Report worksheet, including what their assigned claim is, whether they determined if their claim was true or false, the title and author or URL address of the (at least) two resources they pulled information from, and a paraphrasing of the information each source provided that supports the validity or invalidity of their claim. Each group will also be expected to briefly present their information and conclusion to the rest of the class along with a brief explanation of the strategy they used to locate their information.</a:t>
            </a:r>
          </a:p>
          <a:p>
            <a:pPr>
              <a:buNone/>
            </a:pPr>
            <a:r>
              <a:rPr lang="en-US" sz="3400" dirty="0" smtClean="0"/>
              <a:t> </a:t>
            </a:r>
          </a:p>
          <a:p>
            <a:pPr>
              <a:buNone/>
            </a:pPr>
            <a:r>
              <a:rPr lang="en-US" sz="3400" dirty="0" smtClean="0"/>
              <a:t>Handouts:</a:t>
            </a:r>
          </a:p>
          <a:p>
            <a:pPr>
              <a:buNone/>
            </a:pPr>
            <a:r>
              <a:rPr lang="en-US" sz="3400" dirty="0" smtClean="0"/>
              <a:t>Claim Report worksheet; Instructions and Online Source Guide; List of True/False Claims</a:t>
            </a:r>
          </a:p>
          <a:p>
            <a:pPr>
              <a:buNone/>
            </a:pPr>
            <a:endParaRPr lang="en-US" dirty="0"/>
          </a:p>
        </p:txBody>
      </p:sp>
      <p:pic>
        <p:nvPicPr>
          <p:cNvPr id="4" name="Picture 3" descr="flyingfoxbats.jpg"/>
          <p:cNvPicPr>
            <a:picLocks noChangeAspect="1"/>
          </p:cNvPicPr>
          <p:nvPr/>
        </p:nvPicPr>
        <p:blipFill>
          <a:blip r:embed="rId2" cstate="print"/>
          <a:stretch>
            <a:fillRect/>
          </a:stretch>
        </p:blipFill>
        <p:spPr>
          <a:xfrm>
            <a:off x="4038600" y="152400"/>
            <a:ext cx="1524000" cy="1685148"/>
          </a:xfrm>
          <a:prstGeom prst="rect">
            <a:avLst/>
          </a:prstGeom>
        </p:spPr>
      </p:pic>
      <p:pic>
        <p:nvPicPr>
          <p:cNvPr id="5" name="Picture 4" descr="vampirebat.jpg"/>
          <p:cNvPicPr>
            <a:picLocks noChangeAspect="1"/>
          </p:cNvPicPr>
          <p:nvPr/>
        </p:nvPicPr>
        <p:blipFill>
          <a:blip r:embed="rId3" cstate="print"/>
          <a:stretch>
            <a:fillRect/>
          </a:stretch>
        </p:blipFill>
        <p:spPr>
          <a:xfrm>
            <a:off x="6172200" y="152400"/>
            <a:ext cx="2057400" cy="153886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144</TotalTime>
  <Words>365</Words>
  <Application>Microsoft Office PowerPoint</Application>
  <PresentationFormat>On-screen Show (4:3)</PresentationFormat>
  <Paragraphs>31</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Technic</vt:lpstr>
      <vt:lpstr>Andrea’s Information Problem Solving Lesson:  Researching the Validity of a Piece of Information</vt:lpstr>
      <vt:lpstr>Lesson: Based on Super3</vt:lpstr>
      <vt:lpstr>Lesson cont.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Andrea Switzer</dc:creator>
  <cp:lastModifiedBy>Andrea Switzer</cp:lastModifiedBy>
  <cp:revision>4</cp:revision>
  <dcterms:created xsi:type="dcterms:W3CDTF">2011-02-19T22:28:54Z</dcterms:created>
  <dcterms:modified xsi:type="dcterms:W3CDTF">2011-02-20T00:53:33Z</dcterms:modified>
</cp:coreProperties>
</file>